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335" r:id="rId4"/>
    <p:sldId id="259" r:id="rId5"/>
    <p:sldId id="326" r:id="rId6"/>
    <p:sldId id="337" r:id="rId7"/>
    <p:sldId id="260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6" r:id="rId16"/>
    <p:sldId id="265" r:id="rId17"/>
    <p:sldId id="334" r:id="rId18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s.wikipedia.org/wiki/Bal%C3%B3n_de_baloncesto" TargetMode="External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s.wikipedia.org/wiki/Bal%C3%B3n_de_baloncesto" TargetMode="External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C087F4-03F7-43F1-A3F0-739441698010}" type="doc">
      <dgm:prSet loTypeId="urn:microsoft.com/office/officeart/2005/8/layout/vList3" loCatId="picture" qsTypeId="urn:microsoft.com/office/officeart/2005/8/quickstyle/simple1" qsCatId="simple" csTypeId="urn:microsoft.com/office/officeart/2005/8/colors/accent5_2" csCatId="accent5" phldr="1"/>
      <dgm:spPr/>
    </dgm:pt>
    <dgm:pt modelId="{F9455403-82EB-4554-990C-818440632B9E}">
      <dgm:prSet phldrT="[Texto]"/>
      <dgm:spPr/>
      <dgm:t>
        <a:bodyPr/>
        <a:lstStyle/>
        <a:p>
          <a:r>
            <a:rPr lang="es-AR" dirty="0"/>
            <a:t>Liga Nacional y Torneo Federal</a:t>
          </a:r>
        </a:p>
      </dgm:t>
    </dgm:pt>
    <dgm:pt modelId="{65671EE6-2DF1-40CD-9520-CA769B1FA81E}" type="parTrans" cxnId="{7309612E-E69E-444F-B621-5709983A4B74}">
      <dgm:prSet/>
      <dgm:spPr/>
      <dgm:t>
        <a:bodyPr/>
        <a:lstStyle/>
        <a:p>
          <a:endParaRPr lang="es-AR"/>
        </a:p>
      </dgm:t>
    </dgm:pt>
    <dgm:pt modelId="{F6EED2A0-2E3E-430F-A7FB-A49CD4D4A07A}" type="sibTrans" cxnId="{7309612E-E69E-444F-B621-5709983A4B74}">
      <dgm:prSet/>
      <dgm:spPr/>
      <dgm:t>
        <a:bodyPr/>
        <a:lstStyle/>
        <a:p>
          <a:endParaRPr lang="es-AR"/>
        </a:p>
      </dgm:t>
    </dgm:pt>
    <dgm:pt modelId="{DED7760C-4B55-4F1D-A1DA-95E5E25ECADD}">
      <dgm:prSet phldrT="[Texto]"/>
      <dgm:spPr/>
      <dgm:t>
        <a:bodyPr/>
        <a:lstStyle/>
        <a:p>
          <a:r>
            <a:rPr lang="es-AR" dirty="0"/>
            <a:t>Federaciones de Básquet </a:t>
          </a:r>
        </a:p>
      </dgm:t>
    </dgm:pt>
    <dgm:pt modelId="{2FAA6CE8-312A-45EA-83BA-0E94914A7511}" type="parTrans" cxnId="{5E057F09-FBFC-4C9D-8C7F-862B35F52978}">
      <dgm:prSet/>
      <dgm:spPr/>
      <dgm:t>
        <a:bodyPr/>
        <a:lstStyle/>
        <a:p>
          <a:endParaRPr lang="es-AR"/>
        </a:p>
      </dgm:t>
    </dgm:pt>
    <dgm:pt modelId="{5D1A4C9A-96E3-470D-A7AB-4A063FC7BFB2}" type="sibTrans" cxnId="{5E057F09-FBFC-4C9D-8C7F-862B35F52978}">
      <dgm:prSet/>
      <dgm:spPr/>
      <dgm:t>
        <a:bodyPr/>
        <a:lstStyle/>
        <a:p>
          <a:endParaRPr lang="es-AR"/>
        </a:p>
      </dgm:t>
    </dgm:pt>
    <dgm:pt modelId="{ABB77335-EE29-4A6B-8045-28D7F4DE2069}">
      <dgm:prSet phldrT="[Texto]"/>
      <dgm:spPr/>
      <dgm:t>
        <a:bodyPr/>
        <a:lstStyle/>
        <a:p>
          <a:r>
            <a:rPr lang="es-AR" dirty="0"/>
            <a:t>Selecciones Argentinas</a:t>
          </a:r>
        </a:p>
      </dgm:t>
    </dgm:pt>
    <dgm:pt modelId="{421F2D38-8D0E-4239-AF7A-E3EBFB8FBFB0}" type="parTrans" cxnId="{29D2FB6B-AFDF-488E-A65C-D0CBD465728C}">
      <dgm:prSet/>
      <dgm:spPr/>
      <dgm:t>
        <a:bodyPr/>
        <a:lstStyle/>
        <a:p>
          <a:endParaRPr lang="es-AR"/>
        </a:p>
      </dgm:t>
    </dgm:pt>
    <dgm:pt modelId="{904511ED-1647-49B4-AF4D-948DAD7CDFB2}" type="sibTrans" cxnId="{29D2FB6B-AFDF-488E-A65C-D0CBD465728C}">
      <dgm:prSet/>
      <dgm:spPr/>
      <dgm:t>
        <a:bodyPr/>
        <a:lstStyle/>
        <a:p>
          <a:endParaRPr lang="es-AR"/>
        </a:p>
      </dgm:t>
    </dgm:pt>
    <dgm:pt modelId="{4F25437D-93E0-4FF0-9BF0-6AB92F652CD1}" type="pres">
      <dgm:prSet presAssocID="{23C087F4-03F7-43F1-A3F0-739441698010}" presName="linearFlow" presStyleCnt="0">
        <dgm:presLayoutVars>
          <dgm:dir/>
          <dgm:resizeHandles val="exact"/>
        </dgm:presLayoutVars>
      </dgm:prSet>
      <dgm:spPr/>
    </dgm:pt>
    <dgm:pt modelId="{B30F0812-9D97-49CC-9FF6-5614D9E690D4}" type="pres">
      <dgm:prSet presAssocID="{F9455403-82EB-4554-990C-818440632B9E}" presName="composite" presStyleCnt="0"/>
      <dgm:spPr/>
    </dgm:pt>
    <dgm:pt modelId="{64F46205-4DA7-41B5-BE9E-073A79FB78D3}" type="pres">
      <dgm:prSet presAssocID="{F9455403-82EB-4554-990C-818440632B9E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</dgm:spPr>
    </dgm:pt>
    <dgm:pt modelId="{8815C1FE-59AA-4328-9CCE-1B69FBD5EA54}" type="pres">
      <dgm:prSet presAssocID="{F9455403-82EB-4554-990C-818440632B9E}" presName="txShp" presStyleLbl="node1" presStyleIdx="0" presStyleCnt="3">
        <dgm:presLayoutVars>
          <dgm:bulletEnabled val="1"/>
        </dgm:presLayoutVars>
      </dgm:prSet>
      <dgm:spPr/>
    </dgm:pt>
    <dgm:pt modelId="{3DB5E7CD-A969-416F-B6E8-8FDB045CA73B}" type="pres">
      <dgm:prSet presAssocID="{F6EED2A0-2E3E-430F-A7FB-A49CD4D4A07A}" presName="spacing" presStyleCnt="0"/>
      <dgm:spPr/>
    </dgm:pt>
    <dgm:pt modelId="{6FB1D47C-809E-4779-8D34-7266A056E732}" type="pres">
      <dgm:prSet presAssocID="{DED7760C-4B55-4F1D-A1DA-95E5E25ECADD}" presName="composite" presStyleCnt="0"/>
      <dgm:spPr/>
    </dgm:pt>
    <dgm:pt modelId="{68431F34-3DE9-4CC5-8627-38DA9F5353F8}" type="pres">
      <dgm:prSet presAssocID="{DED7760C-4B55-4F1D-A1DA-95E5E25ECADD}" presName="imgShp" presStyleLbl="fgImgPlace1" presStyleIdx="1" presStyleCnt="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9D28B56F-F0B0-40CA-8164-DD0059E8948F}" type="pres">
      <dgm:prSet presAssocID="{DED7760C-4B55-4F1D-A1DA-95E5E25ECADD}" presName="txShp" presStyleLbl="node1" presStyleIdx="1" presStyleCnt="3">
        <dgm:presLayoutVars>
          <dgm:bulletEnabled val="1"/>
        </dgm:presLayoutVars>
      </dgm:prSet>
      <dgm:spPr/>
    </dgm:pt>
    <dgm:pt modelId="{EDAD3AFA-E404-4E0E-A45D-F76AE05F5008}" type="pres">
      <dgm:prSet presAssocID="{5D1A4C9A-96E3-470D-A7AB-4A063FC7BFB2}" presName="spacing" presStyleCnt="0"/>
      <dgm:spPr/>
    </dgm:pt>
    <dgm:pt modelId="{521B5B01-C74C-42E8-AA36-EBD6B59BC2C6}" type="pres">
      <dgm:prSet presAssocID="{ABB77335-EE29-4A6B-8045-28D7F4DE2069}" presName="composite" presStyleCnt="0"/>
      <dgm:spPr/>
    </dgm:pt>
    <dgm:pt modelId="{F90BBBC7-D71A-4E40-B6EE-795839EED6B4}" type="pres">
      <dgm:prSet presAssocID="{ABB77335-EE29-4A6B-8045-28D7F4DE2069}" presName="imgShp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F02F42A3-FD75-4697-986C-07B977E3AE2F}" type="pres">
      <dgm:prSet presAssocID="{ABB77335-EE29-4A6B-8045-28D7F4DE2069}" presName="txShp" presStyleLbl="node1" presStyleIdx="2" presStyleCnt="3">
        <dgm:presLayoutVars>
          <dgm:bulletEnabled val="1"/>
        </dgm:presLayoutVars>
      </dgm:prSet>
      <dgm:spPr/>
    </dgm:pt>
  </dgm:ptLst>
  <dgm:cxnLst>
    <dgm:cxn modelId="{5E057F09-FBFC-4C9D-8C7F-862B35F52978}" srcId="{23C087F4-03F7-43F1-A3F0-739441698010}" destId="{DED7760C-4B55-4F1D-A1DA-95E5E25ECADD}" srcOrd="1" destOrd="0" parTransId="{2FAA6CE8-312A-45EA-83BA-0E94914A7511}" sibTransId="{5D1A4C9A-96E3-470D-A7AB-4A063FC7BFB2}"/>
    <dgm:cxn modelId="{7309612E-E69E-444F-B621-5709983A4B74}" srcId="{23C087F4-03F7-43F1-A3F0-739441698010}" destId="{F9455403-82EB-4554-990C-818440632B9E}" srcOrd="0" destOrd="0" parTransId="{65671EE6-2DF1-40CD-9520-CA769B1FA81E}" sibTransId="{F6EED2A0-2E3E-430F-A7FB-A49CD4D4A07A}"/>
    <dgm:cxn modelId="{F9FC7C5B-7459-430A-8EFC-C84AB5287BC9}" type="presOf" srcId="{23C087F4-03F7-43F1-A3F0-739441698010}" destId="{4F25437D-93E0-4FF0-9BF0-6AB92F652CD1}" srcOrd="0" destOrd="0" presId="urn:microsoft.com/office/officeart/2005/8/layout/vList3"/>
    <dgm:cxn modelId="{166EBC66-F867-4731-822F-12FE7C8BE39D}" type="presOf" srcId="{F9455403-82EB-4554-990C-818440632B9E}" destId="{8815C1FE-59AA-4328-9CCE-1B69FBD5EA54}" srcOrd="0" destOrd="0" presId="urn:microsoft.com/office/officeart/2005/8/layout/vList3"/>
    <dgm:cxn modelId="{6FD04E47-5B42-45E9-B709-EE620B5ACF69}" type="presOf" srcId="{ABB77335-EE29-4A6B-8045-28D7F4DE2069}" destId="{F02F42A3-FD75-4697-986C-07B977E3AE2F}" srcOrd="0" destOrd="0" presId="urn:microsoft.com/office/officeart/2005/8/layout/vList3"/>
    <dgm:cxn modelId="{29D2FB6B-AFDF-488E-A65C-D0CBD465728C}" srcId="{23C087F4-03F7-43F1-A3F0-739441698010}" destId="{ABB77335-EE29-4A6B-8045-28D7F4DE2069}" srcOrd="2" destOrd="0" parTransId="{421F2D38-8D0E-4239-AF7A-E3EBFB8FBFB0}" sibTransId="{904511ED-1647-49B4-AF4D-948DAD7CDFB2}"/>
    <dgm:cxn modelId="{01AFB0B6-6F21-4029-A58B-67783E62FD7A}" type="presOf" srcId="{DED7760C-4B55-4F1D-A1DA-95E5E25ECADD}" destId="{9D28B56F-F0B0-40CA-8164-DD0059E8948F}" srcOrd="0" destOrd="0" presId="urn:microsoft.com/office/officeart/2005/8/layout/vList3"/>
    <dgm:cxn modelId="{8CB3539F-A22C-4B9D-B895-6A6D77349EEF}" type="presParOf" srcId="{4F25437D-93E0-4FF0-9BF0-6AB92F652CD1}" destId="{B30F0812-9D97-49CC-9FF6-5614D9E690D4}" srcOrd="0" destOrd="0" presId="urn:microsoft.com/office/officeart/2005/8/layout/vList3"/>
    <dgm:cxn modelId="{F8C5A2CD-0ACC-4260-A53C-4EAB2DFDAC04}" type="presParOf" srcId="{B30F0812-9D97-49CC-9FF6-5614D9E690D4}" destId="{64F46205-4DA7-41B5-BE9E-073A79FB78D3}" srcOrd="0" destOrd="0" presId="urn:microsoft.com/office/officeart/2005/8/layout/vList3"/>
    <dgm:cxn modelId="{9F8457A9-81D3-4915-97B0-A5098BE422F5}" type="presParOf" srcId="{B30F0812-9D97-49CC-9FF6-5614D9E690D4}" destId="{8815C1FE-59AA-4328-9CCE-1B69FBD5EA54}" srcOrd="1" destOrd="0" presId="urn:microsoft.com/office/officeart/2005/8/layout/vList3"/>
    <dgm:cxn modelId="{0CCDB29F-2CB3-4495-A912-6DEC7BDBA0E7}" type="presParOf" srcId="{4F25437D-93E0-4FF0-9BF0-6AB92F652CD1}" destId="{3DB5E7CD-A969-416F-B6E8-8FDB045CA73B}" srcOrd="1" destOrd="0" presId="urn:microsoft.com/office/officeart/2005/8/layout/vList3"/>
    <dgm:cxn modelId="{57CDC41B-050E-4058-9395-96B53F3FCF02}" type="presParOf" srcId="{4F25437D-93E0-4FF0-9BF0-6AB92F652CD1}" destId="{6FB1D47C-809E-4779-8D34-7266A056E732}" srcOrd="2" destOrd="0" presId="urn:microsoft.com/office/officeart/2005/8/layout/vList3"/>
    <dgm:cxn modelId="{C7D81791-C1B1-40A4-B61E-D197E1A6C58F}" type="presParOf" srcId="{6FB1D47C-809E-4779-8D34-7266A056E732}" destId="{68431F34-3DE9-4CC5-8627-38DA9F5353F8}" srcOrd="0" destOrd="0" presId="urn:microsoft.com/office/officeart/2005/8/layout/vList3"/>
    <dgm:cxn modelId="{9BFFCF2C-C1CD-443D-BA83-4D0B240ED25A}" type="presParOf" srcId="{6FB1D47C-809E-4779-8D34-7266A056E732}" destId="{9D28B56F-F0B0-40CA-8164-DD0059E8948F}" srcOrd="1" destOrd="0" presId="urn:microsoft.com/office/officeart/2005/8/layout/vList3"/>
    <dgm:cxn modelId="{E2738C84-2946-4FAD-AD0C-61E362A60CBB}" type="presParOf" srcId="{4F25437D-93E0-4FF0-9BF0-6AB92F652CD1}" destId="{EDAD3AFA-E404-4E0E-A45D-F76AE05F5008}" srcOrd="3" destOrd="0" presId="urn:microsoft.com/office/officeart/2005/8/layout/vList3"/>
    <dgm:cxn modelId="{80B789AB-BC4E-4838-9AB1-E2992DE36617}" type="presParOf" srcId="{4F25437D-93E0-4FF0-9BF0-6AB92F652CD1}" destId="{521B5B01-C74C-42E8-AA36-EBD6B59BC2C6}" srcOrd="4" destOrd="0" presId="urn:microsoft.com/office/officeart/2005/8/layout/vList3"/>
    <dgm:cxn modelId="{A926737D-0566-4ADC-BF50-2CCE19FDDBE8}" type="presParOf" srcId="{521B5B01-C74C-42E8-AA36-EBD6B59BC2C6}" destId="{F90BBBC7-D71A-4E40-B6EE-795839EED6B4}" srcOrd="0" destOrd="0" presId="urn:microsoft.com/office/officeart/2005/8/layout/vList3"/>
    <dgm:cxn modelId="{C391A003-B6DA-4CFB-A24E-3C4D90C3D3D4}" type="presParOf" srcId="{521B5B01-C74C-42E8-AA36-EBD6B59BC2C6}" destId="{F02F42A3-FD75-4697-986C-07B977E3AE2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5C1FE-59AA-4328-9CCE-1B69FBD5EA54}">
      <dsp:nvSpPr>
        <dsp:cNvPr id="0" name=""/>
        <dsp:cNvSpPr/>
      </dsp:nvSpPr>
      <dsp:spPr>
        <a:xfrm rot="10800000">
          <a:off x="1986282" y="2697"/>
          <a:ext cx="6688836" cy="1206001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813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500" kern="1200" dirty="0"/>
            <a:t>Liga Nacional y Torneo Federal</a:t>
          </a:r>
        </a:p>
      </dsp:txBody>
      <dsp:txXfrm rot="10800000">
        <a:off x="2287782" y="2697"/>
        <a:ext cx="6387336" cy="1206001"/>
      </dsp:txXfrm>
    </dsp:sp>
    <dsp:sp modelId="{64F46205-4DA7-41B5-BE9E-073A79FB78D3}">
      <dsp:nvSpPr>
        <dsp:cNvPr id="0" name=""/>
        <dsp:cNvSpPr/>
      </dsp:nvSpPr>
      <dsp:spPr>
        <a:xfrm>
          <a:off x="1383281" y="2697"/>
          <a:ext cx="1206001" cy="120600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28B56F-F0B0-40CA-8164-DD0059E8948F}">
      <dsp:nvSpPr>
        <dsp:cNvPr id="0" name=""/>
        <dsp:cNvSpPr/>
      </dsp:nvSpPr>
      <dsp:spPr>
        <a:xfrm rot="10800000">
          <a:off x="1986282" y="1568699"/>
          <a:ext cx="6688836" cy="1206001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813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500" kern="1200" dirty="0"/>
            <a:t>Federaciones de Básquet </a:t>
          </a:r>
        </a:p>
      </dsp:txBody>
      <dsp:txXfrm rot="10800000">
        <a:off x="2287782" y="1568699"/>
        <a:ext cx="6387336" cy="1206001"/>
      </dsp:txXfrm>
    </dsp:sp>
    <dsp:sp modelId="{68431F34-3DE9-4CC5-8627-38DA9F5353F8}">
      <dsp:nvSpPr>
        <dsp:cNvPr id="0" name=""/>
        <dsp:cNvSpPr/>
      </dsp:nvSpPr>
      <dsp:spPr>
        <a:xfrm>
          <a:off x="1383281" y="1568699"/>
          <a:ext cx="1206001" cy="1206001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2F42A3-FD75-4697-986C-07B977E3AE2F}">
      <dsp:nvSpPr>
        <dsp:cNvPr id="0" name=""/>
        <dsp:cNvSpPr/>
      </dsp:nvSpPr>
      <dsp:spPr>
        <a:xfrm rot="10800000">
          <a:off x="1986282" y="3134700"/>
          <a:ext cx="6688836" cy="1206001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813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3500" kern="1200" dirty="0"/>
            <a:t>Selecciones Argentinas</a:t>
          </a:r>
        </a:p>
      </dsp:txBody>
      <dsp:txXfrm rot="10800000">
        <a:off x="2287782" y="3134700"/>
        <a:ext cx="6387336" cy="1206001"/>
      </dsp:txXfrm>
    </dsp:sp>
    <dsp:sp modelId="{F90BBBC7-D71A-4E40-B6EE-795839EED6B4}">
      <dsp:nvSpPr>
        <dsp:cNvPr id="0" name=""/>
        <dsp:cNvSpPr/>
      </dsp:nvSpPr>
      <dsp:spPr>
        <a:xfrm>
          <a:off x="1383281" y="3134700"/>
          <a:ext cx="1206001" cy="1206001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B2EA2-E368-407B-8586-93B1EE27C953}" type="datetimeFigureOut">
              <a:rPr lang="es-AR" smtClean="0"/>
              <a:t>19/10/2020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5E440-1A03-42B8-BE33-8552CA84936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36869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1D8F7-2BDD-4C56-98AF-2E212EF349F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701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1D8F7-2BDD-4C56-98AF-2E212EF349F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992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5400" spc="-90" baseline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 rtlCol="0"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25000"/>
                    <a:lumOff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0439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5E1D0B-4E78-487E-906E-17D1104142E9}" type="datetime1">
              <a:rPr lang="es-ES" noProof="0" smtClean="0"/>
              <a:t>19/10/2020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2474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BAE25F-30D8-40FB-B765-EBDE88409134}" type="datetime1">
              <a:rPr lang="es-ES" noProof="0" smtClean="0"/>
              <a:t>19/10/2020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2015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907D26-14CE-47B4-8FC7-712629BF034E}" type="datetime1">
              <a:rPr lang="es-ES" noProof="0" smtClean="0"/>
              <a:t>19/10/2020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2891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040838-48B9-47D7-8693-5C5BE891D8FD}" type="datetime1">
              <a:rPr lang="es-ES" noProof="0" smtClean="0"/>
              <a:t>19/10/2020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5044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D6D12F-E617-461A-8558-DBAEF7C79B5E}" type="datetime1">
              <a:rPr lang="es-ES" noProof="0" smtClean="0"/>
              <a:t>19/10/2020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2242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rtlCol="0"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rtlCol="0"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13F359-E6D8-44AE-B68F-D23805A43F07}" type="datetime1">
              <a:rPr lang="es-ES" noProof="0" smtClean="0"/>
              <a:t>19/10/2020</a:t>
            </a:fld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2643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0876FF-3C57-4FE9-ABC5-25EACC3E09D8}" type="datetime1">
              <a:rPr lang="es-ES" noProof="0" smtClean="0"/>
              <a:t>19/10/2020</a:t>
            </a:fld>
            <a:endParaRPr lang="es-ES" noProof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1533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7BF1CC-BB62-493D-A481-BDDEA1B101A3}" type="datetime1">
              <a:rPr lang="es-ES" noProof="0" smtClean="0"/>
              <a:t>19/10/2020</a:t>
            </a:fld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4359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7737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Rectángulo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7158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2554607-61BF-409B-BEC6-53555405DF68}" type="datetime1">
              <a:rPr lang="es-ES" noProof="0" smtClean="0"/>
              <a:t>19/10/2020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9043838-BFF5-400C-B067-3DF4A5F395D6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317425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es.wikipedia.org/wiki/Bal%C3%B3n_de_baloncest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es.wikipedia.org/wiki/Bal%C3%B3n_de_baloncesto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es.wikipedia.org/wiki/Bal%C3%B3n_de_baloncest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38799" y="304801"/>
            <a:ext cx="5854995" cy="2514599"/>
          </a:xfrm>
        </p:spPr>
        <p:txBody>
          <a:bodyPr rtlCol="0">
            <a:normAutofit/>
          </a:bodyPr>
          <a:lstStyle/>
          <a:p>
            <a:pPr rtl="0"/>
            <a:r>
              <a:rPr lang="es-ES" sz="4000" dirty="0"/>
              <a:t>DEPARTAMENTO MEDICO CABB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sz="3200" dirty="0">
                <a:solidFill>
                  <a:srgbClr val="00B0F0"/>
                </a:solidFill>
              </a:rPr>
              <a:t>PROYECTO 2020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8429751-3BA6-4C3C-BE5D-37A60581D4EF}"/>
              </a:ext>
            </a:extLst>
          </p:cNvPr>
          <p:cNvSpPr/>
          <p:nvPr/>
        </p:nvSpPr>
        <p:spPr>
          <a:xfrm>
            <a:off x="8845137" y="5577784"/>
            <a:ext cx="250744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2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Dr. </a:t>
            </a:r>
            <a:r>
              <a:rPr kumimoji="0" lang="es-AR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Grippo</a:t>
            </a:r>
            <a:r>
              <a:rPr kumimoji="0" lang="es-A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Diego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Dr. </a:t>
            </a:r>
            <a:r>
              <a:rPr kumimoji="0" lang="es-AR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Sarfati</a:t>
            </a:r>
            <a:r>
              <a:rPr kumimoji="0" lang="es-A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 Gabriel</a:t>
            </a:r>
          </a:p>
        </p:txBody>
      </p:sp>
      <p:pic>
        <p:nvPicPr>
          <p:cNvPr id="1026" name="Picture 2" descr="Sede Rosario | CABB">
            <a:extLst>
              <a:ext uri="{FF2B5EF4-FFF2-40B4-BE49-F238E27FC236}">
                <a16:creationId xmlns:a16="http://schemas.microsoft.com/office/drawing/2014/main" id="{6627C1D1-88FE-4530-AFF9-4CF109FB34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20536" y="67340"/>
            <a:ext cx="1152128" cy="132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77825-AF0B-47E3-97CF-628C818F6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Programa de Atención Medica Integral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D34C45-1769-4D7F-97C3-3399FFC07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856" y="1676400"/>
            <a:ext cx="11844670" cy="4343400"/>
          </a:xfrm>
        </p:spPr>
        <p:txBody>
          <a:bodyPr>
            <a:normAutofit fontScale="70000" lnSpcReduction="20000"/>
          </a:bodyPr>
          <a:lstStyle/>
          <a:p>
            <a:r>
              <a:rPr lang="es-AR" dirty="0"/>
              <a:t>El médico asignado a un plantel/ equipo será el responsable de la cobertura médica, diagnóstico, tratamiento y seguimiento de las lesiones y enfermedades tanto en jugadores como cuerpo técnico y personal de apoyo en general.</a:t>
            </a:r>
          </a:p>
          <a:p>
            <a:r>
              <a:rPr lang="es-AR" dirty="0"/>
              <a:t>1)	Equipo multidisciplinario de trabajo: (Médico traumatólogo. Kinesiólogos. Nutricionista, Psicólogo Deportivo</a:t>
            </a:r>
          </a:p>
          <a:p>
            <a:r>
              <a:rPr lang="es-AR" dirty="0"/>
              <a:t>2)	Cobertura médico-kinésico en las concentraciones del </a:t>
            </a:r>
            <a:r>
              <a:rPr lang="es-AR" dirty="0" err="1"/>
              <a:t>Cenard</a:t>
            </a:r>
            <a:r>
              <a:rPr lang="es-AR" dirty="0"/>
              <a:t> u otro lugar.</a:t>
            </a:r>
          </a:p>
          <a:p>
            <a:r>
              <a:rPr lang="es-AR" dirty="0"/>
              <a:t>3)	Cobertura Medico-Kinésicas en torneos y giras. Medicina del viajero, entre otras</a:t>
            </a:r>
          </a:p>
          <a:p>
            <a:r>
              <a:rPr lang="es-AR" dirty="0"/>
              <a:t>4)	Guía de atención médica, diagnóstico (estudios complementarios), tratamiento, control y Seguimiento del jugador                                                     lesionado.</a:t>
            </a:r>
          </a:p>
          <a:p>
            <a:r>
              <a:rPr lang="es-AR" dirty="0"/>
              <a:t>5)	Guía del medico de equipo, protocolos de acción y de tratamiento. </a:t>
            </a:r>
          </a:p>
          <a:p>
            <a:r>
              <a:rPr lang="es-AR" dirty="0"/>
              <a:t>6)	Implementación de TELEMEDICINA (para torneos y viajes y para interconsultas con equipo médico y especialistas de                                                                                    otras áreas, ginecología, gastroenterología, entre otros)</a:t>
            </a:r>
          </a:p>
          <a:p>
            <a:r>
              <a:rPr lang="es-AR" dirty="0"/>
              <a:t>7)	Sistema informático de registro de historia clínica y reportes periódicos.</a:t>
            </a:r>
          </a:p>
          <a:p>
            <a:r>
              <a:rPr lang="es-AR" dirty="0"/>
              <a:t>8)	Trabajo en equipo con las diferentes ares (técnicas , físicas, entre otras)</a:t>
            </a:r>
          </a:p>
          <a:p>
            <a:endParaRPr lang="es-AR" dirty="0"/>
          </a:p>
        </p:txBody>
      </p:sp>
      <p:pic>
        <p:nvPicPr>
          <p:cNvPr id="4" name="Picture 2" descr="Sede Rosario | CABB">
            <a:extLst>
              <a:ext uri="{FF2B5EF4-FFF2-40B4-BE49-F238E27FC236}">
                <a16:creationId xmlns:a16="http://schemas.microsoft.com/office/drawing/2014/main" id="{D7C3EA8C-8508-459B-A0EC-E5198C5EE1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20536" y="67340"/>
            <a:ext cx="1152128" cy="132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19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52D4DD-7E05-48EB-B042-DF4298EB4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136" y="67340"/>
            <a:ext cx="10058400" cy="1143000"/>
          </a:xfrm>
        </p:spPr>
        <p:txBody>
          <a:bodyPr/>
          <a:lstStyle/>
          <a:p>
            <a:r>
              <a:rPr lang="es-AR" dirty="0"/>
              <a:t>Programa de Capacitación a </a:t>
            </a:r>
            <a:r>
              <a:rPr lang="es-AR" dirty="0" err="1"/>
              <a:t>Profesionaes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F392B9-B550-4429-BDA4-D0271E6F8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47" y="1516911"/>
            <a:ext cx="11955706" cy="4905153"/>
          </a:xfrm>
        </p:spPr>
        <p:txBody>
          <a:bodyPr>
            <a:normAutofit/>
          </a:bodyPr>
          <a:lstStyle/>
          <a:p>
            <a:r>
              <a:rPr lang="es-AR" sz="1800" dirty="0"/>
              <a:t>JORNADAS DE CAPACITACION  de los profesionales, se realizaran en lugar y fecha a definir , por la situación Covid-19, tendrá modos presenciales y también </a:t>
            </a:r>
            <a:r>
              <a:rPr lang="es-AR" sz="1800" dirty="0" err="1"/>
              <a:t>on</a:t>
            </a:r>
            <a:r>
              <a:rPr lang="es-AR" sz="1800" dirty="0"/>
              <a:t> line.</a:t>
            </a:r>
          </a:p>
          <a:p>
            <a:r>
              <a:rPr lang="es-AR" sz="1800" dirty="0"/>
              <a:t>CAPACITACION CONTINUA (congresos, cursos, jornadas, charlas, talleres, presenciales y </a:t>
            </a:r>
            <a:r>
              <a:rPr lang="es-AR" sz="1800" dirty="0" err="1"/>
              <a:t>on</a:t>
            </a:r>
            <a:r>
              <a:rPr lang="es-AR" sz="1800" dirty="0"/>
              <a:t> line). </a:t>
            </a:r>
          </a:p>
          <a:p>
            <a:r>
              <a:rPr lang="es-AR" sz="1800" dirty="0"/>
              <a:t>AREA MEDICA: Guía para Médicos de Equipo CABB. </a:t>
            </a:r>
            <a:r>
              <a:rPr lang="es-AR" sz="1400" dirty="0"/>
              <a:t>Guía de Atención Medica en el básquet.  MANUAL DE PROCEDIMIENTOS, Protocolos de acción (entrenamientos, torneos, viajes, ante un a lesión, etc.) Protocolos de tratamiento (</a:t>
            </a:r>
            <a:r>
              <a:rPr lang="es-AR" sz="1400" dirty="0" err="1"/>
              <a:t>traumatologicos</a:t>
            </a:r>
            <a:r>
              <a:rPr lang="es-AR" sz="1400" dirty="0"/>
              <a:t> y otras especialidades), </a:t>
            </a:r>
            <a:r>
              <a:rPr lang="es-AR" sz="1400" dirty="0" err="1"/>
              <a:t>Guia</a:t>
            </a:r>
            <a:r>
              <a:rPr lang="es-AR" sz="1400" dirty="0"/>
              <a:t> </a:t>
            </a:r>
            <a:r>
              <a:rPr lang="es-AR" sz="1400" dirty="0" err="1"/>
              <a:t>Covid</a:t>
            </a:r>
            <a:r>
              <a:rPr lang="es-AR" sz="1400" dirty="0"/>
              <a:t>- 19, Trabajo interdisciplinario (roles y funciones) charla, Comunicación con técnicos/jugadores, Comunicación con la prensa, Capacitación en </a:t>
            </a:r>
            <a:r>
              <a:rPr lang="es-AR" sz="1400" dirty="0" err="1"/>
              <a:t>Ecografia</a:t>
            </a:r>
            <a:r>
              <a:rPr lang="es-AR" sz="1400" dirty="0"/>
              <a:t> diagnostica (musculo tendinosa), Doping (charla)</a:t>
            </a:r>
          </a:p>
          <a:p>
            <a:r>
              <a:rPr lang="es-AR" sz="1800" dirty="0"/>
              <a:t>PRIMEROS AUXILIOS</a:t>
            </a:r>
            <a:r>
              <a:rPr lang="es-AR" sz="1400" dirty="0"/>
              <a:t>: Curso de RCP y manejo del desfibrilador, Curso de primeros auxilios (manejo de la </a:t>
            </a:r>
            <a:r>
              <a:rPr lang="es-AR" sz="1400" dirty="0" err="1"/>
              <a:t>urgentologia</a:t>
            </a:r>
            <a:r>
              <a:rPr lang="es-AR" sz="1400" dirty="0"/>
              <a:t> en el deporte)</a:t>
            </a:r>
          </a:p>
          <a:p>
            <a:r>
              <a:rPr lang="es-AR" sz="1800" dirty="0"/>
              <a:t>AREA DE REHABILITACION: </a:t>
            </a:r>
            <a:r>
              <a:rPr lang="es-AR" sz="1400" dirty="0"/>
              <a:t>Prevención de lesiones en el básquet (charla). Taller de métodos de contención (vendajes funcionales), Capacitación en Readaptación deportiva. (</a:t>
            </a:r>
            <a:r>
              <a:rPr lang="es-AR" sz="1400" dirty="0" err="1"/>
              <a:t>return</a:t>
            </a:r>
            <a:r>
              <a:rPr lang="es-AR" sz="1400" dirty="0"/>
              <a:t> </a:t>
            </a:r>
            <a:r>
              <a:rPr lang="es-AR" sz="1400" dirty="0" err="1"/>
              <a:t>to</a:t>
            </a:r>
            <a:r>
              <a:rPr lang="es-AR" sz="1400" dirty="0"/>
              <a:t> </a:t>
            </a:r>
            <a:r>
              <a:rPr lang="es-AR" sz="1400" dirty="0" err="1"/>
              <a:t>play</a:t>
            </a:r>
            <a:r>
              <a:rPr lang="es-AR" sz="1400" dirty="0"/>
              <a:t>), Capacitación en técnicas específicas de rehabilitación: (técnicas manuales, </a:t>
            </a:r>
            <a:r>
              <a:rPr lang="es-AR" sz="1400" dirty="0" err="1"/>
              <a:t>taping</a:t>
            </a:r>
            <a:r>
              <a:rPr lang="es-AR" sz="1400" dirty="0"/>
              <a:t> neuro muscular, </a:t>
            </a:r>
            <a:r>
              <a:rPr lang="es-AR" sz="1400" dirty="0" err="1"/>
              <a:t>cupling</a:t>
            </a:r>
            <a:r>
              <a:rPr lang="es-AR" sz="1400" dirty="0"/>
              <a:t>, manejo de GPS en rehabilitación, entre otras).Aparatología ultima tecnología. (manejo y aplicación).</a:t>
            </a:r>
          </a:p>
          <a:p>
            <a:r>
              <a:rPr lang="es-AR" sz="1800" dirty="0"/>
              <a:t>NUTRICION </a:t>
            </a:r>
            <a:r>
              <a:rPr lang="es-AR" sz="1400" dirty="0"/>
              <a:t>: Taller o charla de nutrición aplicada al deporte (alimentación, nutrición, suplementación, Evaluaciones Nutricionales)</a:t>
            </a:r>
          </a:p>
          <a:p>
            <a:r>
              <a:rPr lang="es-AR" sz="1800" dirty="0"/>
              <a:t>AREA DE PSICOLOGIA DEPORTIVA: </a:t>
            </a:r>
            <a:r>
              <a:rPr lang="es-AR" sz="1400" dirty="0"/>
              <a:t>Charla de psicología deportiva (Motivación, comunicación, corte de jugadores, etc.)</a:t>
            </a:r>
          </a:p>
          <a:p>
            <a:r>
              <a:rPr lang="es-AR" sz="1800" dirty="0"/>
              <a:t>OPCIONALES</a:t>
            </a:r>
            <a:r>
              <a:rPr lang="es-AR" sz="1400" dirty="0"/>
              <a:t>: Alto rendimiento (factores, agentes como </a:t>
            </a:r>
            <a:r>
              <a:rPr lang="es-AR" sz="1400" dirty="0" err="1"/>
              <a:t>tecnico-tactico-fsico</a:t>
            </a:r>
            <a:r>
              <a:rPr lang="es-AR" sz="1400" dirty="0"/>
              <a:t>, </a:t>
            </a:r>
            <a:r>
              <a:rPr lang="es-AR" sz="1400" dirty="0" err="1"/>
              <a:t>etc</a:t>
            </a:r>
            <a:r>
              <a:rPr lang="es-AR" sz="1400" dirty="0"/>
              <a:t>),Neurociencia aplicada al deporte</a:t>
            </a:r>
          </a:p>
          <a:p>
            <a:endParaRPr lang="es-AR" sz="1400" dirty="0"/>
          </a:p>
          <a:p>
            <a:endParaRPr lang="es-AR" sz="1400" dirty="0"/>
          </a:p>
          <a:p>
            <a:endParaRPr lang="es-AR" sz="1800" dirty="0"/>
          </a:p>
          <a:p>
            <a:pPr marL="0" indent="0">
              <a:buNone/>
            </a:pPr>
            <a:endParaRPr lang="es-AR" sz="1800" dirty="0"/>
          </a:p>
          <a:p>
            <a:endParaRPr lang="es-AR" sz="1800" dirty="0"/>
          </a:p>
          <a:p>
            <a:endParaRPr lang="es-AR" sz="1800" dirty="0"/>
          </a:p>
          <a:p>
            <a:endParaRPr lang="es-AR" dirty="0"/>
          </a:p>
        </p:txBody>
      </p:sp>
      <p:pic>
        <p:nvPicPr>
          <p:cNvPr id="4" name="Picture 2" descr="Sede Rosario | CABB">
            <a:extLst>
              <a:ext uri="{FF2B5EF4-FFF2-40B4-BE49-F238E27FC236}">
                <a16:creationId xmlns:a16="http://schemas.microsoft.com/office/drawing/2014/main" id="{C79A36A6-AC77-49AF-B7B1-639732F819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20536" y="67340"/>
            <a:ext cx="1152128" cy="132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82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7D75E6-A70D-49DE-BF7C-94EA570EC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Programa de Educación y capacitación a jugadores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9DD3D1-D86F-4D7B-95B9-BBFDF4498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AR" sz="1800" dirty="0"/>
              <a:t>El Programa de capacitación a jugadores de las diferentes selecciones Nacionales (Masculina y Femenina), se realizará al inicio del proceso preparatorio, en las concentraciones, tendrán lugar en el CENARD.</a:t>
            </a:r>
          </a:p>
          <a:p>
            <a:r>
              <a:rPr lang="es-AR" sz="1800" dirty="0"/>
              <a:t>Todos los profesionales Realizaran Evaluaciones, tratamiento, seguimiento y control de los jugadores (en concentraciones y </a:t>
            </a:r>
            <a:r>
              <a:rPr lang="es-AR" sz="1800" dirty="0" err="1"/>
              <a:t>on</a:t>
            </a:r>
            <a:r>
              <a:rPr lang="es-AR" sz="1800" dirty="0"/>
              <a:t> line). Mas la charlas de capacitan en cada área de trabajo. </a:t>
            </a:r>
          </a:p>
          <a:p>
            <a:r>
              <a:rPr lang="es-AR" sz="1800" dirty="0"/>
              <a:t>GUIA COVID.RETURN TOPLAY</a:t>
            </a:r>
          </a:p>
          <a:p>
            <a:r>
              <a:rPr lang="es-AR" sz="1800" dirty="0"/>
              <a:t>PREVENCION DELESIONES EN EL BASQUET</a:t>
            </a:r>
          </a:p>
          <a:p>
            <a:r>
              <a:rPr lang="es-AR" sz="1800" dirty="0"/>
              <a:t>DOPING</a:t>
            </a:r>
          </a:p>
          <a:p>
            <a:r>
              <a:rPr lang="es-AR" sz="1800" dirty="0"/>
              <a:t>PSICOLOGIA DEL DEPÓRTE</a:t>
            </a:r>
          </a:p>
          <a:p>
            <a:r>
              <a:rPr lang="es-AR" sz="1800" dirty="0"/>
              <a:t>NUTRICION DEPORTIVA</a:t>
            </a:r>
          </a:p>
          <a:p>
            <a:r>
              <a:rPr lang="es-AR" sz="1800" dirty="0"/>
              <a:t>TALLER DE METODOS DE CONTENCION DE TOBILLO</a:t>
            </a:r>
          </a:p>
          <a:p>
            <a:endParaRPr lang="es-AR" dirty="0"/>
          </a:p>
        </p:txBody>
      </p:sp>
      <p:pic>
        <p:nvPicPr>
          <p:cNvPr id="4" name="Picture 2" descr="Sede Rosario | CABB">
            <a:extLst>
              <a:ext uri="{FF2B5EF4-FFF2-40B4-BE49-F238E27FC236}">
                <a16:creationId xmlns:a16="http://schemas.microsoft.com/office/drawing/2014/main" id="{6942BB0D-9D83-459C-B278-FA64BA7506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20536" y="67340"/>
            <a:ext cx="1152128" cy="132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73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A7A79-7857-442D-8AF5-FA1F0302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341" y="-223283"/>
            <a:ext cx="10058400" cy="1143000"/>
          </a:xfrm>
        </p:spPr>
        <p:txBody>
          <a:bodyPr/>
          <a:lstStyle/>
          <a:p>
            <a:r>
              <a:rPr lang="es-AR" dirty="0"/>
              <a:t>Programa de Evaluaciones Funcionales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DB9FA1-9C5E-46CE-B65E-B45072263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20" y="1143000"/>
            <a:ext cx="12174279" cy="5647660"/>
          </a:xfrm>
        </p:spPr>
        <p:txBody>
          <a:bodyPr>
            <a:normAutofit lnSpcReduction="10000"/>
          </a:bodyPr>
          <a:lstStyle/>
          <a:p>
            <a:r>
              <a:rPr lang="es-AR" sz="1800" dirty="0"/>
              <a:t>En el deporte de alta competencia, la evaluación ideal debe ser interdisciplinaria: valorar la salud y el rendimiento. La idea con estas evaluaciones es crear el </a:t>
            </a:r>
            <a:r>
              <a:rPr lang="es-AR" sz="1800" b="1" dirty="0"/>
              <a:t>perfil del atleta</a:t>
            </a:r>
            <a:r>
              <a:rPr lang="es-AR" sz="1800" dirty="0"/>
              <a:t>, de esta forma, mejorar sus capacidades, mejorar el rendimiento deportivo y por el orto tener un parámetro objetivo, para su recuperación y para el alta deportiva. (</a:t>
            </a:r>
            <a:r>
              <a:rPr lang="es-AR" sz="1800" dirty="0" err="1"/>
              <a:t>return</a:t>
            </a:r>
            <a:r>
              <a:rPr lang="es-AR" sz="1800" dirty="0"/>
              <a:t> top </a:t>
            </a:r>
            <a:r>
              <a:rPr lang="es-AR" sz="1800" dirty="0" err="1"/>
              <a:t>play</a:t>
            </a:r>
            <a:r>
              <a:rPr lang="es-AR" sz="1800" dirty="0"/>
              <a:t>). EVALUACIONES:</a:t>
            </a:r>
          </a:p>
          <a:p>
            <a:r>
              <a:rPr lang="es-AR" sz="1800" dirty="0"/>
              <a:t>1)	</a:t>
            </a:r>
            <a:r>
              <a:rPr lang="es-AR" sz="1600" dirty="0"/>
              <a:t>FICHA DE APTITUD MEDICO DEPORTIVA</a:t>
            </a:r>
            <a:r>
              <a:rPr lang="es-AR" sz="1800" dirty="0"/>
              <a:t>, </a:t>
            </a:r>
            <a:r>
              <a:rPr lang="es-AR" sz="1400" dirty="0"/>
              <a:t>Datos Personales, Antecedentes personales y familiares, Datos antropométricos. Sistema americano de proyección de altura (formativas), Examen postural, segmentario y </a:t>
            </a:r>
            <a:r>
              <a:rPr lang="es-AR" sz="1400" dirty="0" err="1"/>
              <a:t>osteomioartuclar</a:t>
            </a:r>
            <a:r>
              <a:rPr lang="es-AR" sz="1400" dirty="0"/>
              <a:t>, Examen clínico aparato Respiratorio, Examen clínico, aparato Digestivo, abdomen y genitales, Examen clínico Neurológico, Examen Oftalmológico, Salud bucal, Examen clínico cardiovascular. Electrocardiograma /esfuerzo, ecocardiograma, Análisis de Laboratorio</a:t>
            </a:r>
            <a:r>
              <a:rPr lang="es-AR" sz="1600" dirty="0"/>
              <a:t>.</a:t>
            </a:r>
          </a:p>
          <a:p>
            <a:r>
              <a:rPr lang="es-AR" sz="1600" dirty="0"/>
              <a:t>2)	EVALUACION NUTRICIONAL: </a:t>
            </a:r>
            <a:r>
              <a:rPr lang="es-AR" sz="1400" dirty="0"/>
              <a:t>Antropométrica, Composición corporal. IMC (Índice de Masa Corporal). </a:t>
            </a:r>
            <a:endParaRPr lang="es-AR" sz="1600" dirty="0"/>
          </a:p>
          <a:p>
            <a:r>
              <a:rPr lang="es-AR" sz="1600" dirty="0"/>
              <a:t>3)	EVALUACION DE LA MARCHA: </a:t>
            </a:r>
            <a:r>
              <a:rPr lang="es-AR" sz="1400" dirty="0"/>
              <a:t>Evaluación de la pisada, Biomecánica de la marcha.</a:t>
            </a:r>
          </a:p>
          <a:p>
            <a:r>
              <a:rPr lang="es-AR" sz="1600" dirty="0"/>
              <a:t>4)	EVALUACION DE LA FUERZA Y LA POTENCIA: </a:t>
            </a:r>
            <a:r>
              <a:rPr lang="es-AR" sz="1400" dirty="0" err="1"/>
              <a:t>Pedana</a:t>
            </a:r>
            <a:r>
              <a:rPr lang="es-AR" sz="1400" dirty="0"/>
              <a:t> de Bosco (plataforma de salto), Vertical </a:t>
            </a:r>
            <a:r>
              <a:rPr lang="es-AR" sz="1400" dirty="0" err="1"/>
              <a:t>jump</a:t>
            </a:r>
            <a:r>
              <a:rPr lang="es-AR" sz="1400" dirty="0"/>
              <a:t>. Dinamometría (</a:t>
            </a:r>
            <a:r>
              <a:rPr lang="es-AR" sz="1400" dirty="0" err="1"/>
              <a:t>Encoder</a:t>
            </a:r>
            <a:r>
              <a:rPr lang="es-AR" sz="1400" dirty="0"/>
              <a:t>, dinamómetro isotónico)</a:t>
            </a:r>
            <a:endParaRPr lang="es-AR" sz="1600" dirty="0"/>
          </a:p>
          <a:p>
            <a:r>
              <a:rPr lang="pt-BR" sz="1600" dirty="0"/>
              <a:t>5)	FMS (Funcional </a:t>
            </a:r>
            <a:r>
              <a:rPr lang="pt-BR" sz="1600" dirty="0" err="1"/>
              <a:t>Moviment</a:t>
            </a:r>
            <a:r>
              <a:rPr lang="pt-BR" sz="1600" dirty="0"/>
              <a:t> System</a:t>
            </a:r>
            <a:r>
              <a:rPr lang="pt-BR" sz="1400" dirty="0"/>
              <a:t>): 5 o 7 parâmetros</a:t>
            </a:r>
            <a:endParaRPr lang="pt-BR" sz="1600" dirty="0"/>
          </a:p>
          <a:p>
            <a:r>
              <a:rPr lang="es-AR" sz="1600" dirty="0"/>
              <a:t>6)	EVALUACIONES DE LAS CAPACIDADES FISICAS: </a:t>
            </a:r>
            <a:r>
              <a:rPr lang="es-AR" sz="1400" dirty="0"/>
              <a:t>Evaluación de la carga externa (Monitoreo GPS), Anaeróbicas ?. Test u otras. VO2 Max. ?</a:t>
            </a:r>
            <a:r>
              <a:rPr lang="es-AR" sz="1400" dirty="0" err="1"/>
              <a:t>Aerobicas</a:t>
            </a:r>
            <a:r>
              <a:rPr lang="es-AR" sz="1400" dirty="0"/>
              <a:t> ?. Test u otras, Neurociencia</a:t>
            </a:r>
          </a:p>
          <a:p>
            <a:r>
              <a:rPr lang="es-AR" sz="1600" dirty="0"/>
              <a:t>7)	EVALUACION PSICOLOGICA: Perfil Psicológico, hábitos, etc. </a:t>
            </a:r>
          </a:p>
          <a:p>
            <a:r>
              <a:rPr lang="es-AR" sz="1600" dirty="0"/>
              <a:t>8)	EVALUACIONES BIOQUIMICAS O GENTICAS: laboratorio, </a:t>
            </a:r>
            <a:r>
              <a:rPr lang="es-AR" sz="1600" dirty="0" err="1"/>
              <a:t>adn</a:t>
            </a:r>
            <a:r>
              <a:rPr lang="es-AR" sz="1600" dirty="0"/>
              <a:t>, </a:t>
            </a:r>
            <a:r>
              <a:rPr lang="es-AR" sz="1600" dirty="0" err="1"/>
              <a:t>etc</a:t>
            </a:r>
            <a:r>
              <a:rPr lang="es-AR" sz="1600" dirty="0"/>
              <a:t>,</a:t>
            </a:r>
          </a:p>
          <a:p>
            <a:endParaRPr lang="es-AR" sz="1600" dirty="0"/>
          </a:p>
          <a:p>
            <a:endParaRPr lang="es-AR" sz="1600" dirty="0"/>
          </a:p>
          <a:p>
            <a:endParaRPr lang="pt-BR" sz="1600" dirty="0"/>
          </a:p>
          <a:p>
            <a:endParaRPr lang="es-AR" sz="1600" dirty="0"/>
          </a:p>
          <a:p>
            <a:pPr marL="0" indent="0">
              <a:buNone/>
            </a:pPr>
            <a:endParaRPr lang="es-AR" sz="1600" dirty="0"/>
          </a:p>
          <a:p>
            <a:endParaRPr lang="es-AR" sz="1600" dirty="0"/>
          </a:p>
          <a:p>
            <a:endParaRPr lang="es-AR" sz="1600" dirty="0"/>
          </a:p>
          <a:p>
            <a:endParaRPr lang="es-AR" sz="1600" dirty="0"/>
          </a:p>
          <a:p>
            <a:endParaRPr lang="es-AR" sz="1800" dirty="0"/>
          </a:p>
          <a:p>
            <a:endParaRPr lang="es-AR" sz="1800" dirty="0"/>
          </a:p>
          <a:p>
            <a:endParaRPr lang="es-AR" sz="1800" dirty="0"/>
          </a:p>
        </p:txBody>
      </p:sp>
      <p:pic>
        <p:nvPicPr>
          <p:cNvPr id="4" name="Picture 2" descr="Sede Rosario | CABB">
            <a:extLst>
              <a:ext uri="{FF2B5EF4-FFF2-40B4-BE49-F238E27FC236}">
                <a16:creationId xmlns:a16="http://schemas.microsoft.com/office/drawing/2014/main" id="{AA7EC128-8D5B-43CE-8629-DE989B7F20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28158" y="67340"/>
            <a:ext cx="844506" cy="97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35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E2286-A1C2-434C-B4E2-B202688C1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Programa de Infraestructura, Equipamiento y Materiales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83D5E4-5F3B-49C6-80B5-B3A03F6ED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91" y="1676399"/>
            <a:ext cx="9441711" cy="4788195"/>
          </a:xfrm>
        </p:spPr>
        <p:txBody>
          <a:bodyPr>
            <a:normAutofit fontScale="250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s-ES" sz="7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Mejorar, restaurar y adquirir, la Infraestructura del Departamento Medico de la CABB</a:t>
            </a:r>
            <a:endParaRPr lang="es-AR" sz="7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5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Mejorar y restaurar el consultorio Médico en el CENARD (1er etapa)</a:t>
            </a:r>
            <a:endParaRPr lang="es-AR" sz="5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5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Adquirir un inmueble, cerca del CENARD, para la instalación del Departamento Medico CABB. (2da etapa).</a:t>
            </a:r>
            <a:endParaRPr lang="es-AR" sz="5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s-ES" sz="5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    </a:t>
            </a:r>
            <a:r>
              <a:rPr lang="es-ES" sz="7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Comprar y adquirir Equipamiento Médico y Kinésico de última tecnología.(NBA)</a:t>
            </a:r>
            <a:endParaRPr lang="es-AR" sz="7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5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Equipamiento Medico necesario para la practica diaria y para las giras y torneos (elementos de urgencia, medicación, elementos ortopédicos, elementos de diagnóstico)</a:t>
            </a:r>
            <a:endParaRPr lang="es-AR" sz="5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5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Equipamiento de rehabilitación de última generación, para el tratamiento y recuperación de nuestros jugadores. (consultorio y torneos, maletín, valija y baúl de viaje)</a:t>
            </a:r>
            <a:endParaRPr lang="es-AR" sz="5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es-ES" sz="5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s-ES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   </a:t>
            </a:r>
            <a:r>
              <a:rPr lang="es-ES" sz="8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 de Materiales para la practica en consultorio y viajes</a:t>
            </a:r>
            <a:endParaRPr lang="es-AR" sz="6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5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 tipo de materiales médicos e insumos necesarios para el botiquín de primeros auxilios y el maletín de atención y viaje.</a:t>
            </a:r>
            <a:endParaRPr lang="es-AR" sz="5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sz="5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Toto tipo de materiales de rehabilitación para la atención y cobertura de los entrenamientos y torneos (todo tipo de vendas deportivas, entre otras)</a:t>
            </a:r>
            <a:endParaRPr lang="es-AR" sz="5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AR" dirty="0"/>
          </a:p>
        </p:txBody>
      </p:sp>
      <p:pic>
        <p:nvPicPr>
          <p:cNvPr id="4" name="Picture 2" descr="Sede Rosario | CABB">
            <a:extLst>
              <a:ext uri="{FF2B5EF4-FFF2-40B4-BE49-F238E27FC236}">
                <a16:creationId xmlns:a16="http://schemas.microsoft.com/office/drawing/2014/main" id="{2AA41EA5-69B6-4A9C-8426-0FD27518BD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20536" y="67340"/>
            <a:ext cx="1152128" cy="132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39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C217EA-9616-4400-A012-CB61C641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MEDICO SUPERVISOR FIBA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60446E-15DE-4719-B945-88F7631AE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335622"/>
            <a:ext cx="10058400" cy="2491563"/>
          </a:xfrm>
        </p:spPr>
        <p:txBody>
          <a:bodyPr>
            <a:normAutofit lnSpcReduction="10000"/>
          </a:bodyPr>
          <a:lstStyle/>
          <a:p>
            <a:r>
              <a:rPr lang="es-AR" dirty="0"/>
              <a:t>Médicos supervisores</a:t>
            </a:r>
          </a:p>
          <a:p>
            <a:r>
              <a:rPr lang="es-AR" dirty="0"/>
              <a:t>Dominio de ingles</a:t>
            </a:r>
          </a:p>
          <a:p>
            <a:r>
              <a:rPr lang="es-AR" dirty="0"/>
              <a:t>Capacitación</a:t>
            </a:r>
          </a:p>
          <a:p>
            <a:r>
              <a:rPr lang="es-AR" dirty="0"/>
              <a:t>Doping</a:t>
            </a:r>
          </a:p>
          <a:p>
            <a:r>
              <a:rPr lang="es-AR" dirty="0"/>
              <a:t>Coberturas Torneos</a:t>
            </a:r>
          </a:p>
        </p:txBody>
      </p:sp>
      <p:pic>
        <p:nvPicPr>
          <p:cNvPr id="4" name="Picture 2" descr="Sede Rosario | CABB">
            <a:extLst>
              <a:ext uri="{FF2B5EF4-FFF2-40B4-BE49-F238E27FC236}">
                <a16:creationId xmlns:a16="http://schemas.microsoft.com/office/drawing/2014/main" id="{25291467-401D-482A-B621-25582BE9EB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20536" y="67340"/>
            <a:ext cx="1152128" cy="132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1F1F495-960E-4352-9B70-BF75F3C34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030" y="2944221"/>
            <a:ext cx="281940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64330" y="1582486"/>
            <a:ext cx="4873256" cy="2133600"/>
          </a:xfrm>
        </p:spPr>
        <p:txBody>
          <a:bodyPr rtlCol="0">
            <a:normAutofit/>
          </a:bodyPr>
          <a:lstStyle/>
          <a:p>
            <a:pPr rtl="0"/>
            <a:r>
              <a:rPr lang="es-ES" sz="4800" dirty="0">
                <a:solidFill>
                  <a:srgbClr val="00B0F0"/>
                </a:solidFill>
              </a:rPr>
              <a:t>MUCHAS GRACIAS !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8256240" y="5157192"/>
            <a:ext cx="3657600" cy="1224136"/>
          </a:xfrm>
        </p:spPr>
        <p:txBody>
          <a:bodyPr rtlCol="0"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endParaRPr lang="es-ES" sz="1700" dirty="0"/>
          </a:p>
          <a:p>
            <a:pPr rtl="0"/>
            <a:endParaRPr lang="es-ES" dirty="0"/>
          </a:p>
        </p:txBody>
      </p:sp>
      <p:sp>
        <p:nvSpPr>
          <p:cNvPr id="6" name="Rounded Rectangle 5" hidden="1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NOTE: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 the placeholder to insert your own image.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7A29EBA-39CB-4CE6-9732-61D41C581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660971"/>
            <a:ext cx="5536058" cy="5536058"/>
          </a:xfrm>
          <a:prstGeom prst="rect">
            <a:avLst/>
          </a:prstGeom>
        </p:spPr>
      </p:pic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3E162104-72BC-41E5-9FE7-4661A47F015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9376" y="590581"/>
            <a:ext cx="6120680" cy="57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8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8BF5A-97AE-4275-BC9C-2374E6810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41D014-CE56-4F64-B497-1BEC18B1C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3213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41FE6A-0ECB-485D-8F5D-810B90F26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AREAS DE TRABAJO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74D1B75D-D323-4274-9C48-7A84403837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3241902"/>
              </p:ext>
            </p:extLst>
          </p:nvPr>
        </p:nvGraphicFramePr>
        <p:xfrm>
          <a:off x="1066800" y="1676400"/>
          <a:ext cx="10058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Sede Rosario | CABB">
            <a:extLst>
              <a:ext uri="{FF2B5EF4-FFF2-40B4-BE49-F238E27FC236}">
                <a16:creationId xmlns:a16="http://schemas.microsoft.com/office/drawing/2014/main" id="{B77B6C48-30B5-4C0D-9471-6339A414A3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20536" y="67340"/>
            <a:ext cx="1152128" cy="132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83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ADD38C-6350-421D-8EE3-2C6FC4624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26" y="336698"/>
            <a:ext cx="10058400" cy="1143000"/>
          </a:xfrm>
        </p:spPr>
        <p:txBody>
          <a:bodyPr/>
          <a:lstStyle/>
          <a:p>
            <a:r>
              <a:rPr lang="es-AR" dirty="0"/>
              <a:t>ACTIVIDADES PRIMERA ETAPA</a:t>
            </a:r>
            <a:br>
              <a:rPr lang="es-AR" dirty="0"/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9C24EB-CD35-43E4-AC2E-6BE2AB01F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67" y="1156907"/>
            <a:ext cx="8450219" cy="4343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AR" dirty="0"/>
              <a:t>1.	Cobertura médico-kinésico en las concentraciones del </a:t>
            </a:r>
            <a:r>
              <a:rPr lang="es-AR" dirty="0" err="1"/>
              <a:t>Cenard</a:t>
            </a:r>
            <a:r>
              <a:rPr lang="es-AR" dirty="0"/>
              <a:t>, giras y torneos oficiales. Rol del nutricionista y psicólogo deportivo. </a:t>
            </a:r>
          </a:p>
          <a:p>
            <a:pPr marL="0" indent="0">
              <a:buNone/>
            </a:pPr>
            <a:r>
              <a:rPr lang="es-AR" dirty="0"/>
              <a:t>2.	1° Etapa, mejorar estructura de servicio médico-kinésico actual.         2° etapa, ampliar estructura mediante alquiler de casa en zona </a:t>
            </a:r>
            <a:r>
              <a:rPr lang="es-AR" dirty="0" err="1"/>
              <a:t>Nuñez</a:t>
            </a:r>
            <a:r>
              <a:rPr lang="es-AR" dirty="0"/>
              <a:t>. </a:t>
            </a:r>
          </a:p>
          <a:p>
            <a:pPr marL="0" indent="0">
              <a:buNone/>
            </a:pPr>
            <a:r>
              <a:rPr lang="es-AR" dirty="0"/>
              <a:t>3.	Actualización de equipamiento médico. (por comodato, solicitud a </a:t>
            </a:r>
            <a:r>
              <a:rPr lang="es-AR" dirty="0" err="1"/>
              <a:t>Enard</a:t>
            </a:r>
            <a:r>
              <a:rPr lang="es-AR" dirty="0"/>
              <a:t>, convenio o compra) Equipos de fisioterapia fijos para consultorios CENARD y </a:t>
            </a:r>
            <a:r>
              <a:rPr lang="es-AR" dirty="0" err="1"/>
              <a:t>Nuñez</a:t>
            </a:r>
            <a:r>
              <a:rPr lang="es-AR" dirty="0"/>
              <a:t>  y equipos móviles para giras y concentraciones. Elementos de readaptación deportiva. Compra de otros materiales de rehabilitación, compra de medicamentos y convenio con laboratorios. </a:t>
            </a:r>
          </a:p>
          <a:p>
            <a:pPr marL="0" indent="0">
              <a:buNone/>
            </a:pPr>
            <a:r>
              <a:rPr lang="es-AR" dirty="0"/>
              <a:t>4.	Convenio para estudios médicos complementarios.   </a:t>
            </a:r>
          </a:p>
          <a:p>
            <a:pPr marL="0" indent="0">
              <a:buNone/>
            </a:pPr>
            <a:r>
              <a:rPr lang="es-AR" dirty="0"/>
              <a:t>5.	Preparar e Implementar el Manual de Procedimientos del Departamento Medico de la CABB. GUIA MEDICODE EQUIPOS</a:t>
            </a:r>
          </a:p>
          <a:p>
            <a:pPr marL="0" indent="0">
              <a:buNone/>
            </a:pPr>
            <a:r>
              <a:rPr lang="es-AR" dirty="0"/>
              <a:t>6.	Programas de capacitación a profesionales y jugadores/as.</a:t>
            </a:r>
          </a:p>
          <a:p>
            <a:endParaRPr lang="es-AR" dirty="0"/>
          </a:p>
          <a:p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D9F5DCA-99BD-4F53-B030-21FB20A0F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727" y="3502866"/>
            <a:ext cx="3137756" cy="16411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04CD0CC-0418-4F0C-95D2-115CBBCC0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076" y="1687490"/>
            <a:ext cx="3177228" cy="17415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D3EE3BE-D583-47C0-8A67-D7BB8C0F7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171" y="5489204"/>
            <a:ext cx="943639" cy="12605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F17B985-39A6-4A5E-A871-CAFDCF245C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2961" y="5476302"/>
            <a:ext cx="1294660" cy="12734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5767299-5D73-4D55-A736-A88BD17D6A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1057" y="5491541"/>
            <a:ext cx="1989315" cy="12734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D1493CF-93ED-4480-A491-958B76879C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0565" y="5500307"/>
            <a:ext cx="1382253" cy="12447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397560D-19E9-4B09-AFD6-5DC7ACFF3E9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" r="1470" b="23206"/>
          <a:stretch/>
        </p:blipFill>
        <p:spPr>
          <a:xfrm>
            <a:off x="7516348" y="5491541"/>
            <a:ext cx="1225402" cy="12734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4796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598BB6-573F-4EE4-A2CC-416A16D3B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Documentos del DEPARTAMENTO MEDICO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543C85-2192-4E30-9835-65DADAD88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76399"/>
            <a:ext cx="10058400" cy="4788195"/>
          </a:xfrm>
        </p:spPr>
        <p:txBody>
          <a:bodyPr>
            <a:normAutofit fontScale="92500" lnSpcReduction="20000"/>
          </a:bodyPr>
          <a:lstStyle/>
          <a:p>
            <a:r>
              <a:rPr lang="es-AR" b="1" dirty="0"/>
              <a:t>Guía del Medico de equipo. CABB-FIBA</a:t>
            </a:r>
          </a:p>
          <a:p>
            <a:r>
              <a:rPr lang="es-AR" dirty="0"/>
              <a:t>Guía Covid-19. Para la vuelta a la actividad</a:t>
            </a:r>
          </a:p>
          <a:p>
            <a:r>
              <a:rPr lang="es-AR" dirty="0"/>
              <a:t>Guía para la Atención medica.(Manual de procedimientos)</a:t>
            </a:r>
          </a:p>
          <a:p>
            <a:r>
              <a:rPr lang="es-AR" dirty="0"/>
              <a:t>Guía Medica para federaciones</a:t>
            </a:r>
          </a:p>
          <a:p>
            <a:r>
              <a:rPr lang="es-AR" dirty="0"/>
              <a:t>Apto medico deportivo</a:t>
            </a:r>
          </a:p>
          <a:p>
            <a:r>
              <a:rPr lang="es-AR" dirty="0"/>
              <a:t>Normativa e implementación </a:t>
            </a:r>
          </a:p>
          <a:p>
            <a:r>
              <a:rPr lang="es-AR" dirty="0"/>
              <a:t>Deslinde de responsabilidades</a:t>
            </a:r>
          </a:p>
          <a:p>
            <a:r>
              <a:rPr lang="es-AR" dirty="0"/>
              <a:t>Guía de buenos hábitos en el básquet</a:t>
            </a:r>
          </a:p>
          <a:p>
            <a:r>
              <a:rPr lang="es-AR" dirty="0"/>
              <a:t>Reglamento Medico para Liga Nacional</a:t>
            </a:r>
          </a:p>
          <a:p>
            <a:r>
              <a:rPr lang="es-AR" dirty="0"/>
              <a:t>Guía básica de prevención de lesiones de tobillo</a:t>
            </a:r>
          </a:p>
          <a:p>
            <a:endParaRPr lang="es-AR" dirty="0"/>
          </a:p>
        </p:txBody>
      </p:sp>
      <p:pic>
        <p:nvPicPr>
          <p:cNvPr id="4" name="Picture 2" descr="Sede Rosario | CABB">
            <a:extLst>
              <a:ext uri="{FF2B5EF4-FFF2-40B4-BE49-F238E27FC236}">
                <a16:creationId xmlns:a16="http://schemas.microsoft.com/office/drawing/2014/main" id="{992E36B6-BDE6-4390-B3AD-9A8164210B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20536" y="67340"/>
            <a:ext cx="1152128" cy="132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99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CD8C5-13F8-4518-8435-6CEFB288E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65766"/>
            <a:ext cx="10058400" cy="1143000"/>
          </a:xfrm>
        </p:spPr>
        <p:txBody>
          <a:bodyPr/>
          <a:lstStyle/>
          <a:p>
            <a:r>
              <a:rPr lang="es-ES" dirty="0">
                <a:solidFill>
                  <a:prstClr val="white"/>
                </a:solidFill>
              </a:rPr>
              <a:t>Protocolo vuelta a la Actividad.</a:t>
            </a:r>
            <a:endParaRPr lang="es-AR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558CDCD-B241-439E-8418-6C6AA7813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719" y="1424590"/>
            <a:ext cx="3962465" cy="4510191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82E4CFE-2C10-4B79-B2C9-2432724249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3286" y="5373216"/>
            <a:ext cx="1883827" cy="92667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A212BCA-9C4F-4A1A-9E11-2F6BA2673E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3286" y="4365104"/>
            <a:ext cx="1835055" cy="9266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41B5C2EC-EF7B-4B88-8816-FE753483F643}"/>
              </a:ext>
            </a:extLst>
          </p:cNvPr>
          <p:cNvSpPr/>
          <p:nvPr/>
        </p:nvSpPr>
        <p:spPr>
          <a:xfrm>
            <a:off x="2783632" y="6104329"/>
            <a:ext cx="5760640" cy="27699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/>
                <a:ea typeface="+mn-ea"/>
                <a:cs typeface="+mn-cs"/>
              </a:rPr>
              <a:t>http://www.laliganacional.com.ar/uploadsarchivos/gu__a-m__dica-comit__crisis.pdf</a:t>
            </a:r>
          </a:p>
        </p:txBody>
      </p:sp>
      <p:pic>
        <p:nvPicPr>
          <p:cNvPr id="8" name="Picture 2" descr="Sede Rosario | CABB">
            <a:extLst>
              <a:ext uri="{FF2B5EF4-FFF2-40B4-BE49-F238E27FC236}">
                <a16:creationId xmlns:a16="http://schemas.microsoft.com/office/drawing/2014/main" id="{05BC0974-66D9-4BC3-9047-4FD1170FFF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20536" y="67340"/>
            <a:ext cx="1152128" cy="132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36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EC9B24-6B0F-48D0-BC71-065736371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PROYECTO 2020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0D7F46-473D-4618-A94A-67DA8EC50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1676400"/>
            <a:ext cx="10958623" cy="4343400"/>
          </a:xfrm>
        </p:spPr>
        <p:txBody>
          <a:bodyPr/>
          <a:lstStyle/>
          <a:p>
            <a:r>
              <a:rPr lang="es-AR" sz="2800" b="1" dirty="0"/>
              <a:t>OBJETIVOS</a:t>
            </a:r>
          </a:p>
          <a:p>
            <a:r>
              <a:rPr lang="es-AR" dirty="0"/>
              <a:t>Cuidar y recuperar la salud de los jugadores</a:t>
            </a:r>
          </a:p>
          <a:p>
            <a:r>
              <a:rPr lang="es-AR" dirty="0"/>
              <a:t>Mejorar el Rendimiento Deportivo</a:t>
            </a:r>
          </a:p>
          <a:p>
            <a:r>
              <a:rPr lang="es-AR" sz="2800" b="1" dirty="0"/>
              <a:t>TRABAJO</a:t>
            </a:r>
          </a:p>
          <a:p>
            <a:r>
              <a:rPr lang="es-AR" dirty="0"/>
              <a:t>Lineamiento Horizontal (trabajo Interdisciplinario, inter club, inter personal)</a:t>
            </a:r>
          </a:p>
          <a:p>
            <a:r>
              <a:rPr lang="es-AR" dirty="0"/>
              <a:t>Lineamiento Vertical ( cuerpo medico único, forma de trabajo)</a:t>
            </a:r>
          </a:p>
          <a:p>
            <a:r>
              <a:rPr lang="es-AR" sz="2800" b="1" dirty="0"/>
              <a:t>CAPACITACION Y FORMACION PERMANENTE</a:t>
            </a:r>
          </a:p>
        </p:txBody>
      </p:sp>
      <p:pic>
        <p:nvPicPr>
          <p:cNvPr id="6" name="Picture 2" descr="Sede Rosario | CABB">
            <a:extLst>
              <a:ext uri="{FF2B5EF4-FFF2-40B4-BE49-F238E27FC236}">
                <a16:creationId xmlns:a16="http://schemas.microsoft.com/office/drawing/2014/main" id="{BB54D5F4-393A-4388-A0B3-0F4E2EA4FE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20536" y="67340"/>
            <a:ext cx="1152128" cy="132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16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A533A2-8DC5-4C87-ABE7-9FEF335DD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066800" y="1447800"/>
            <a:ext cx="10058400" cy="540488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680E9B9-E8A6-402C-B027-18EC48742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0299" y="732842"/>
            <a:ext cx="6693988" cy="1361772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7A256056-AC6E-4119-B473-6E144F857693}"/>
              </a:ext>
            </a:extLst>
          </p:cNvPr>
          <p:cNvSpPr/>
          <p:nvPr/>
        </p:nvSpPr>
        <p:spPr>
          <a:xfrm>
            <a:off x="1452627" y="732842"/>
            <a:ext cx="1206001" cy="1206001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FB9C79B-0E18-4468-B977-B23536174BE5}"/>
              </a:ext>
            </a:extLst>
          </p:cNvPr>
          <p:cNvSpPr/>
          <p:nvPr/>
        </p:nvSpPr>
        <p:spPr>
          <a:xfrm>
            <a:off x="1066799" y="2487203"/>
            <a:ext cx="98953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s-AR" sz="2400" dirty="0">
                <a:solidFill>
                  <a:prstClr val="white"/>
                </a:solidFill>
              </a:rPr>
              <a:t>Guía del Médico de equipo</a:t>
            </a:r>
          </a:p>
          <a:p>
            <a:pPr marL="228600" lvl="0" indent="-2286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s-AR" sz="2400" dirty="0">
                <a:solidFill>
                  <a:prstClr val="white"/>
                </a:solidFill>
              </a:rPr>
              <a:t>Guía Covid-19. Para la vuelta a la actividad</a:t>
            </a:r>
          </a:p>
          <a:p>
            <a:pPr marL="228600" lvl="0" indent="-2286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s-AR" sz="2400" dirty="0">
                <a:solidFill>
                  <a:prstClr val="white"/>
                </a:solidFill>
              </a:rPr>
              <a:t>Guía para la Atención médica.(Manual de procedimientos)</a:t>
            </a:r>
          </a:p>
          <a:p>
            <a:pPr marL="228600" lvl="0" indent="-2286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s-AR" sz="2400" dirty="0">
                <a:solidFill>
                  <a:prstClr val="white"/>
                </a:solidFill>
              </a:rPr>
              <a:t>Reglamento del departamento médico</a:t>
            </a:r>
          </a:p>
          <a:p>
            <a:pPr marL="228600" lvl="0" indent="-2286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s-AR" sz="2400" dirty="0">
                <a:solidFill>
                  <a:prstClr val="white"/>
                </a:solidFill>
              </a:rPr>
              <a:t>Burbuja de Juego. Noviembre 2020</a:t>
            </a:r>
          </a:p>
        </p:txBody>
      </p:sp>
      <p:pic>
        <p:nvPicPr>
          <p:cNvPr id="12" name="Picture 2" descr="Sede Rosario | CABB">
            <a:extLst>
              <a:ext uri="{FF2B5EF4-FFF2-40B4-BE49-F238E27FC236}">
                <a16:creationId xmlns:a16="http://schemas.microsoft.com/office/drawing/2014/main" id="{FBBDAA6C-B8EF-4BD2-AB48-5D9F3DED7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20536" y="67340"/>
            <a:ext cx="1152128" cy="132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05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C00312-D71B-4248-B734-7299F6E5F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45719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FF1069F-2CFE-4F51-A07C-1831E785E7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8279" y="623625"/>
            <a:ext cx="6693988" cy="1207113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CB7EBDA9-4458-440C-AEDA-5A91E8B6AA3E}"/>
              </a:ext>
            </a:extLst>
          </p:cNvPr>
          <p:cNvSpPr/>
          <p:nvPr/>
        </p:nvSpPr>
        <p:spPr>
          <a:xfrm>
            <a:off x="1665278" y="624737"/>
            <a:ext cx="1206001" cy="1206001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8A120C5-B29C-4113-A2FE-B9957A486AC5}"/>
              </a:ext>
            </a:extLst>
          </p:cNvPr>
          <p:cNvSpPr/>
          <p:nvPr/>
        </p:nvSpPr>
        <p:spPr>
          <a:xfrm>
            <a:off x="1665278" y="2260293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s-AR" sz="2400" dirty="0">
                <a:solidFill>
                  <a:prstClr val="white"/>
                </a:solidFill>
              </a:rPr>
              <a:t>Guía Médica para federaciones</a:t>
            </a:r>
          </a:p>
          <a:p>
            <a:pPr marL="228600" lvl="0" indent="-2286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s-AR" sz="2400" dirty="0">
                <a:solidFill>
                  <a:prstClr val="white"/>
                </a:solidFill>
              </a:rPr>
              <a:t>Apto médico deportivo</a:t>
            </a:r>
          </a:p>
          <a:p>
            <a:pPr marL="228600" lvl="0" indent="-2286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s-AR" sz="2400" dirty="0">
                <a:solidFill>
                  <a:prstClr val="white"/>
                </a:solidFill>
              </a:rPr>
              <a:t>Normativa e implementación </a:t>
            </a:r>
          </a:p>
          <a:p>
            <a:pPr marL="228600" lvl="0" indent="-2286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s-AR" sz="2400" dirty="0">
                <a:solidFill>
                  <a:prstClr val="white"/>
                </a:solidFill>
              </a:rPr>
              <a:t>Deslinde de responsabilidades</a:t>
            </a:r>
          </a:p>
          <a:p>
            <a:pPr marL="228600" lvl="0" indent="-2286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s-AR" sz="2400" dirty="0">
                <a:solidFill>
                  <a:prstClr val="white"/>
                </a:solidFill>
              </a:rPr>
              <a:t>Guía de buenos hábitos en el básquet</a:t>
            </a:r>
          </a:p>
        </p:txBody>
      </p:sp>
      <p:pic>
        <p:nvPicPr>
          <p:cNvPr id="8" name="Picture 2" descr="Sede Rosario | CABB">
            <a:extLst>
              <a:ext uri="{FF2B5EF4-FFF2-40B4-BE49-F238E27FC236}">
                <a16:creationId xmlns:a16="http://schemas.microsoft.com/office/drawing/2014/main" id="{62B73469-B358-4E8D-B50D-7791D12957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20536" y="67340"/>
            <a:ext cx="1152128" cy="132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48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074144-4CFE-4CCC-AF90-0791BDBB3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9D1226F-60CB-4822-9563-2E06A6E697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8643" y="650206"/>
            <a:ext cx="6693988" cy="1207113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D0658267-A91E-42FD-AA8F-C61B9A891CD6}"/>
              </a:ext>
            </a:extLst>
          </p:cNvPr>
          <p:cNvSpPr/>
          <p:nvPr/>
        </p:nvSpPr>
        <p:spPr>
          <a:xfrm>
            <a:off x="1665278" y="614104"/>
            <a:ext cx="1206001" cy="1206001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65AE84B-E3BE-48F5-9819-3221EA6FDF2D}"/>
              </a:ext>
            </a:extLst>
          </p:cNvPr>
          <p:cNvSpPr/>
          <p:nvPr/>
        </p:nvSpPr>
        <p:spPr>
          <a:xfrm>
            <a:off x="1920949" y="2441037"/>
            <a:ext cx="81268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s-AR" sz="2400" dirty="0">
                <a:solidFill>
                  <a:prstClr val="white"/>
                </a:solidFill>
              </a:rPr>
              <a:t>Programa de Atención Médico Integral</a:t>
            </a:r>
          </a:p>
          <a:p>
            <a:pPr marL="228600" lvl="0" indent="-2286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s-AR" sz="2400" dirty="0">
                <a:solidFill>
                  <a:prstClr val="white"/>
                </a:solidFill>
              </a:rPr>
              <a:t>Programa de Capacitación a Profesionales</a:t>
            </a:r>
          </a:p>
          <a:p>
            <a:pPr marL="228600" lvl="0" indent="-2286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s-AR" sz="2400" dirty="0">
                <a:solidFill>
                  <a:prstClr val="white"/>
                </a:solidFill>
              </a:rPr>
              <a:t>Programa de educación y capacitación a jugadores</a:t>
            </a:r>
          </a:p>
          <a:p>
            <a:pPr marL="228600" lvl="0" indent="-2286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s-AR" sz="2400" dirty="0">
                <a:solidFill>
                  <a:prstClr val="white"/>
                </a:solidFill>
              </a:rPr>
              <a:t>Programa de Evaluaciones Funcionales</a:t>
            </a:r>
          </a:p>
          <a:p>
            <a:pPr marL="228600" lvl="0" indent="-228600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s-AR" sz="2400" dirty="0">
                <a:solidFill>
                  <a:prstClr val="white"/>
                </a:solidFill>
              </a:rPr>
              <a:t>Programa Infraestructura, Equipamiento y Materiales</a:t>
            </a:r>
          </a:p>
        </p:txBody>
      </p:sp>
      <p:pic>
        <p:nvPicPr>
          <p:cNvPr id="7" name="Picture 2" descr="Sede Rosario | CABB">
            <a:extLst>
              <a:ext uri="{FF2B5EF4-FFF2-40B4-BE49-F238E27FC236}">
                <a16:creationId xmlns:a16="http://schemas.microsoft.com/office/drawing/2014/main" id="{A943407D-672A-483C-AFB3-6EC946192E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20536" y="67340"/>
            <a:ext cx="1152128" cy="132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87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loncesto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70645_TF04001173.potx" id="{8400917C-07A5-4C86-9B22-B90CC143A836}" vid="{FE017AFC-A46D-4F35-9B33-14704D99AB2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1488</Words>
  <Application>Microsoft Office PowerPoint</Application>
  <PresentationFormat>Panorámica</PresentationFormat>
  <Paragraphs>126</Paragraphs>
  <Slides>17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Calibri</vt:lpstr>
      <vt:lpstr>Franklin Gothic Medium</vt:lpstr>
      <vt:lpstr>Impact</vt:lpstr>
      <vt:lpstr>Symbol</vt:lpstr>
      <vt:lpstr>Baloncesto 16x9</vt:lpstr>
      <vt:lpstr>DEPARTAMENTO MEDICO CABB</vt:lpstr>
      <vt:lpstr>AREAS DE TRABAJO</vt:lpstr>
      <vt:lpstr>ACTIVIDADES PRIMERA ETAPA </vt:lpstr>
      <vt:lpstr>Documentos del DEPARTAMENTO MEDICO</vt:lpstr>
      <vt:lpstr>Protocolo vuelta a la Actividad.</vt:lpstr>
      <vt:lpstr>PROYECTO 2020</vt:lpstr>
      <vt:lpstr>Presentación de PowerPoint</vt:lpstr>
      <vt:lpstr>Presentación de PowerPoint</vt:lpstr>
      <vt:lpstr>Presentación de PowerPoint</vt:lpstr>
      <vt:lpstr>Programa de Atención Medica Integral</vt:lpstr>
      <vt:lpstr>Programa de Capacitación a Profesionaes</vt:lpstr>
      <vt:lpstr>Programa de Educación y capacitación a jugadores</vt:lpstr>
      <vt:lpstr>Programa de Evaluaciones Funcionales</vt:lpstr>
      <vt:lpstr>Programa de Infraestructura, Equipamiento y Materiales</vt:lpstr>
      <vt:lpstr>MEDICO SUPERVISOR FIBA</vt:lpstr>
      <vt:lpstr>MUCHAS GRACIAS 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MEDICO CABB</dc:title>
  <dc:creator>Maria Valeria Carbonero</dc:creator>
  <cp:lastModifiedBy>Maria Valeria Carbonero</cp:lastModifiedBy>
  <cp:revision>26</cp:revision>
  <dcterms:created xsi:type="dcterms:W3CDTF">2020-10-10T11:26:52Z</dcterms:created>
  <dcterms:modified xsi:type="dcterms:W3CDTF">2020-10-19T22:03:28Z</dcterms:modified>
</cp:coreProperties>
</file>